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sldIdLst>
    <p:sldId id="290" r:id="rId2"/>
    <p:sldId id="258" r:id="rId3"/>
    <p:sldId id="291" r:id="rId4"/>
    <p:sldId id="292" r:id="rId5"/>
    <p:sldId id="295" r:id="rId6"/>
    <p:sldId id="296" r:id="rId7"/>
    <p:sldId id="297" r:id="rId8"/>
    <p:sldId id="298" r:id="rId9"/>
    <p:sldId id="299" r:id="rId10"/>
  </p:sldIdLst>
  <p:sldSz cx="10693400" cy="7562850"/>
  <p:notesSz cx="10693400" cy="7562850"/>
  <p:defaultTextStyle>
    <a:defPPr>
      <a:defRPr lang="ru-RU"/>
    </a:defPPr>
    <a:lvl1pPr marL="0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0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9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8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7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57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16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75" algn="l" defTabSz="9143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6544A"/>
    <a:srgbClr val="DDE757"/>
    <a:srgbClr val="66FF33"/>
    <a:srgbClr val="FF9900"/>
    <a:srgbClr val="134089"/>
    <a:srgbClr val="0068AC"/>
    <a:srgbClr val="5E2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94629" autoAdjust="0"/>
  </p:normalViewPr>
  <p:slideViewPr>
    <p:cSldViewPr>
      <p:cViewPr varScale="1">
        <p:scale>
          <a:sx n="109" d="100"/>
          <a:sy n="109" d="100"/>
        </p:scale>
        <p:origin x="-1398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9391"/>
            <a:ext cx="9089390" cy="162111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5615"/>
            <a:ext cx="7485380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55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64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83"/>
            <a:ext cx="2812588" cy="71164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83"/>
            <a:ext cx="8263250" cy="71164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39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3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9833"/>
            <a:ext cx="9089390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5465"/>
            <a:ext cx="9089390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0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3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7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7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34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5639" y="1946734"/>
            <a:ext cx="5537918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1787" y="1946734"/>
            <a:ext cx="5537919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22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68"/>
            <a:ext cx="9624060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892"/>
            <a:ext cx="4724775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2" indent="0">
              <a:buNone/>
              <a:defRPr sz="2300" b="1"/>
            </a:lvl2pPr>
            <a:lvl3pPr marL="1042685" indent="0">
              <a:buNone/>
              <a:defRPr sz="2100" b="1"/>
            </a:lvl3pPr>
            <a:lvl4pPr marL="1564027" indent="0">
              <a:buNone/>
              <a:defRPr sz="1800" b="1"/>
            </a:lvl4pPr>
            <a:lvl5pPr marL="2085366" indent="0">
              <a:buNone/>
              <a:defRPr sz="1800" b="1"/>
            </a:lvl5pPr>
            <a:lvl6pPr marL="2606711" indent="0">
              <a:buNone/>
              <a:defRPr sz="1800" b="1"/>
            </a:lvl6pPr>
            <a:lvl7pPr marL="3128053" indent="0">
              <a:buNone/>
              <a:defRPr sz="1800" b="1"/>
            </a:lvl7pPr>
            <a:lvl8pPr marL="3649396" indent="0">
              <a:buNone/>
              <a:defRPr sz="1800" b="1"/>
            </a:lvl8pPr>
            <a:lvl9pPr marL="417073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8408"/>
            <a:ext cx="4724775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5" y="1692892"/>
            <a:ext cx="472663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2" indent="0">
              <a:buNone/>
              <a:defRPr sz="2300" b="1"/>
            </a:lvl2pPr>
            <a:lvl3pPr marL="1042685" indent="0">
              <a:buNone/>
              <a:defRPr sz="2100" b="1"/>
            </a:lvl3pPr>
            <a:lvl4pPr marL="1564027" indent="0">
              <a:buNone/>
              <a:defRPr sz="1800" b="1"/>
            </a:lvl4pPr>
            <a:lvl5pPr marL="2085366" indent="0">
              <a:buNone/>
              <a:defRPr sz="1800" b="1"/>
            </a:lvl5pPr>
            <a:lvl6pPr marL="2606711" indent="0">
              <a:buNone/>
              <a:defRPr sz="1800" b="1"/>
            </a:lvl6pPr>
            <a:lvl7pPr marL="3128053" indent="0">
              <a:buNone/>
              <a:defRPr sz="1800" b="1"/>
            </a:lvl7pPr>
            <a:lvl8pPr marL="3649396" indent="0">
              <a:buNone/>
              <a:defRPr sz="1800" b="1"/>
            </a:lvl8pPr>
            <a:lvl9pPr marL="417073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5" y="2398408"/>
            <a:ext cx="472663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376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51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4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6" y="301113"/>
            <a:ext cx="3518055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120"/>
            <a:ext cx="5977908" cy="645468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6" y="1582598"/>
            <a:ext cx="3518055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342" indent="0">
              <a:buNone/>
              <a:defRPr sz="1400"/>
            </a:lvl2pPr>
            <a:lvl3pPr marL="1042685" indent="0">
              <a:buNone/>
              <a:defRPr sz="1100"/>
            </a:lvl3pPr>
            <a:lvl4pPr marL="1564027" indent="0">
              <a:buNone/>
              <a:defRPr sz="1000"/>
            </a:lvl4pPr>
            <a:lvl5pPr marL="2085366" indent="0">
              <a:buNone/>
              <a:defRPr sz="1000"/>
            </a:lvl5pPr>
            <a:lvl6pPr marL="2606711" indent="0">
              <a:buNone/>
              <a:defRPr sz="1000"/>
            </a:lvl6pPr>
            <a:lvl7pPr marL="3128053" indent="0">
              <a:buNone/>
              <a:defRPr sz="1000"/>
            </a:lvl7pPr>
            <a:lvl8pPr marL="3649396" indent="0">
              <a:buNone/>
              <a:defRPr sz="1000"/>
            </a:lvl8pPr>
            <a:lvl9pPr marL="417073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839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3995"/>
            <a:ext cx="6416040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755"/>
            <a:ext cx="6416040" cy="4537710"/>
          </a:xfrm>
        </p:spPr>
        <p:txBody>
          <a:bodyPr/>
          <a:lstStyle>
            <a:lvl1pPr marL="0" indent="0">
              <a:buNone/>
              <a:defRPr sz="3700"/>
            </a:lvl1pPr>
            <a:lvl2pPr marL="521342" indent="0">
              <a:buNone/>
              <a:defRPr sz="3200"/>
            </a:lvl2pPr>
            <a:lvl3pPr marL="1042685" indent="0">
              <a:buNone/>
              <a:defRPr sz="2700"/>
            </a:lvl3pPr>
            <a:lvl4pPr marL="1564027" indent="0">
              <a:buNone/>
              <a:defRPr sz="2300"/>
            </a:lvl4pPr>
            <a:lvl5pPr marL="2085366" indent="0">
              <a:buNone/>
              <a:defRPr sz="2300"/>
            </a:lvl5pPr>
            <a:lvl6pPr marL="2606711" indent="0">
              <a:buNone/>
              <a:defRPr sz="2300"/>
            </a:lvl6pPr>
            <a:lvl7pPr marL="3128053" indent="0">
              <a:buNone/>
              <a:defRPr sz="2300"/>
            </a:lvl7pPr>
            <a:lvl8pPr marL="3649396" indent="0">
              <a:buNone/>
              <a:defRPr sz="2300"/>
            </a:lvl8pPr>
            <a:lvl9pPr marL="4170737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8981"/>
            <a:ext cx="6416040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342" indent="0">
              <a:buNone/>
              <a:defRPr sz="1400"/>
            </a:lvl2pPr>
            <a:lvl3pPr marL="1042685" indent="0">
              <a:buNone/>
              <a:defRPr sz="1100"/>
            </a:lvl3pPr>
            <a:lvl4pPr marL="1564027" indent="0">
              <a:buNone/>
              <a:defRPr sz="1000"/>
            </a:lvl4pPr>
            <a:lvl5pPr marL="2085366" indent="0">
              <a:buNone/>
              <a:defRPr sz="1000"/>
            </a:lvl5pPr>
            <a:lvl6pPr marL="2606711" indent="0">
              <a:buNone/>
              <a:defRPr sz="1000"/>
            </a:lvl6pPr>
            <a:lvl7pPr marL="3128053" indent="0">
              <a:buNone/>
              <a:defRPr sz="1000"/>
            </a:lvl7pPr>
            <a:lvl8pPr marL="3649396" indent="0">
              <a:buNone/>
              <a:defRPr sz="1000"/>
            </a:lvl8pPr>
            <a:lvl9pPr marL="417073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68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68"/>
            <a:ext cx="9624060" cy="1260475"/>
          </a:xfrm>
          <a:prstGeom prst="rect">
            <a:avLst/>
          </a:prstGeom>
        </p:spPr>
        <p:txBody>
          <a:bodyPr vert="horz" lIns="104268" tIns="52135" rIns="104268" bIns="521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671"/>
            <a:ext cx="9624060" cy="4991131"/>
          </a:xfrm>
          <a:prstGeom prst="rect">
            <a:avLst/>
          </a:prstGeom>
        </p:spPr>
        <p:txBody>
          <a:bodyPr vert="horz" lIns="104268" tIns="52135" rIns="104268" bIns="521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9643"/>
            <a:ext cx="2495127" cy="402652"/>
          </a:xfrm>
          <a:prstGeom prst="rect">
            <a:avLst/>
          </a:prstGeom>
        </p:spPr>
        <p:txBody>
          <a:bodyPr vert="horz" lIns="104268" tIns="52135" rIns="104268" bIns="521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9643"/>
            <a:ext cx="3386243" cy="402652"/>
          </a:xfrm>
          <a:prstGeom prst="rect">
            <a:avLst/>
          </a:prstGeom>
        </p:spPr>
        <p:txBody>
          <a:bodyPr vert="horz" lIns="104268" tIns="52135" rIns="104268" bIns="521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9643"/>
            <a:ext cx="2495127" cy="402652"/>
          </a:xfrm>
          <a:prstGeom prst="rect">
            <a:avLst/>
          </a:prstGeom>
        </p:spPr>
        <p:txBody>
          <a:bodyPr vert="horz" lIns="104268" tIns="52135" rIns="104268" bIns="521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7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ctr" defTabSz="104268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07" indent="-391007" algn="l" defTabSz="10426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181" indent="-325841" algn="l" defTabSz="1042685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54" indent="-260669" algn="l" defTabSz="10426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698" indent="-260669" algn="l" defTabSz="10426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039" indent="-260669" algn="l" defTabSz="1042685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381" indent="-260669" algn="l" defTabSz="10426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724" indent="-260669" algn="l" defTabSz="10426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063" indent="-260669" algn="l" defTabSz="10426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409" indent="-260669" algn="l" defTabSz="10426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42" algn="l" defTabSz="10426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85" algn="l" defTabSz="10426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27" algn="l" defTabSz="10426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366" algn="l" defTabSz="10426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11" algn="l" defTabSz="10426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053" algn="l" defTabSz="10426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396" algn="l" defTabSz="10426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737" algn="l" defTabSz="10426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6.wdp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openxmlformats.org/officeDocument/2006/relationships/image" Target="../media/image19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460"/>
            <a:ext cx="10693399" cy="7628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9000"/>
                    </a14:imgEffect>
                    <a14:imgEffect>
                      <a14:brightnessContrast bright="-1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0">
            <a:off x="3351983" y="1759545"/>
            <a:ext cx="6976694" cy="4811075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424"/>
            <a:ext cx="7486451" cy="27146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3857625"/>
            <a:ext cx="3950389" cy="2824107"/>
          </a:xfrm>
          <a:prstGeom prst="rect">
            <a:avLst/>
          </a:prstGeom>
          <a:effectLst>
            <a:outerShdw blurRad="190500" dist="63500" dir="2880000" sx="102000" sy="102000" algn="l" rotWithShape="0">
              <a:prstClr val="black">
                <a:alpha val="38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835400" y="5269678"/>
            <a:ext cx="6553199" cy="1477319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Всероссийский </a:t>
            </a:r>
            <a:r>
              <a:rPr lang="ru-RU" dirty="0">
                <a:solidFill>
                  <a:srgbClr val="FF0000"/>
                </a:solidFill>
              </a:rPr>
              <a:t>конкурс корпоративных СМИ </a:t>
            </a:r>
            <a:endParaRPr lang="ru-RU" dirty="0" smtClean="0">
              <a:solidFill>
                <a:srgbClr val="FF0000"/>
              </a:solidFill>
            </a:endParaRPr>
          </a:p>
          <a:p>
            <a:pPr algn="r"/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>
                <a:solidFill>
                  <a:srgbClr val="FF0000"/>
                </a:solidFill>
              </a:rPr>
              <a:t>МЕДИАЛИДЕР-2018»</a:t>
            </a:r>
          </a:p>
          <a:p>
            <a:pPr algn="r"/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Номинация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Лучшее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digital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-издание </a:t>
            </a:r>
          </a:p>
          <a:p>
            <a:pPr algn="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государственной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муниципальной структуры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 flipV="1">
            <a:off x="3189" y="6981824"/>
            <a:ext cx="10690210" cy="362405"/>
          </a:xfrm>
          <a:custGeom>
            <a:avLst/>
            <a:gdLst/>
            <a:ahLst/>
            <a:cxnLst/>
            <a:rect l="l" t="t" r="r" b="b"/>
            <a:pathLst>
              <a:path w="10688955" h="193040">
                <a:moveTo>
                  <a:pt x="0" y="192430"/>
                </a:moveTo>
                <a:lnTo>
                  <a:pt x="0" y="0"/>
                </a:lnTo>
                <a:lnTo>
                  <a:pt x="10688815" y="0"/>
                </a:lnTo>
                <a:lnTo>
                  <a:pt x="10688815" y="192430"/>
                </a:lnTo>
                <a:lnTo>
                  <a:pt x="0" y="19243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256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 trans="84000" gridSize="5"/>
                    </a14:imgEffect>
                    <a14:imgEffect>
                      <a14:sharpenSoften amount="-14000"/>
                    </a14:imgEffect>
                    <a14:imgEffect>
                      <a14:brightnessContrast bright="-2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" y="1030630"/>
            <a:ext cx="10688955" cy="63135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201" y="26"/>
            <a:ext cx="10688955" cy="1030605"/>
          </a:xfrm>
          <a:custGeom>
            <a:avLst/>
            <a:gdLst/>
            <a:ahLst/>
            <a:cxnLst/>
            <a:rect l="l" t="t" r="r" b="b"/>
            <a:pathLst>
              <a:path w="10688955" h="1030605">
                <a:moveTo>
                  <a:pt x="0" y="1030528"/>
                </a:moveTo>
                <a:lnTo>
                  <a:pt x="10688802" y="1030528"/>
                </a:lnTo>
                <a:lnTo>
                  <a:pt x="10688802" y="0"/>
                </a:lnTo>
                <a:lnTo>
                  <a:pt x="0" y="0"/>
                </a:lnTo>
                <a:lnTo>
                  <a:pt x="0" y="1030528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189" y="7344230"/>
            <a:ext cx="10701098" cy="216437"/>
          </a:xfrm>
          <a:custGeom>
            <a:avLst/>
            <a:gdLst/>
            <a:ahLst/>
            <a:cxnLst/>
            <a:rect l="l" t="t" r="r" b="b"/>
            <a:pathLst>
              <a:path w="10688955" h="193040">
                <a:moveTo>
                  <a:pt x="0" y="192430"/>
                </a:moveTo>
                <a:lnTo>
                  <a:pt x="0" y="0"/>
                </a:lnTo>
                <a:lnTo>
                  <a:pt x="10688815" y="0"/>
                </a:lnTo>
                <a:lnTo>
                  <a:pt x="10688815" y="192430"/>
                </a:lnTo>
                <a:lnTo>
                  <a:pt x="0" y="19243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Заголовок 41"/>
          <p:cNvSpPr>
            <a:spLocks noGrp="1"/>
          </p:cNvSpPr>
          <p:nvPr>
            <p:ph type="title"/>
          </p:nvPr>
        </p:nvSpPr>
        <p:spPr>
          <a:xfrm>
            <a:off x="7480302" y="154960"/>
            <a:ext cx="2819401" cy="9233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rgbClr val="134089"/>
                </a:solidFill>
              </a:rPr>
              <a:t>Чистая правда. </a:t>
            </a:r>
            <a:br>
              <a:rPr lang="ru-RU" sz="2200" b="1" dirty="0">
                <a:solidFill>
                  <a:srgbClr val="134089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Миссия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8500" y="1879247"/>
            <a:ext cx="1077779" cy="430879"/>
          </a:xfrm>
          <a:prstGeom prst="rect">
            <a:avLst/>
          </a:prstGeom>
          <a:effectLst>
            <a:outerShdw blurRad="190500" dir="5400000" algn="ctr" rotWithShape="0">
              <a:schemeClr val="bg1"/>
            </a:outerShdw>
          </a:effectLst>
        </p:spPr>
        <p:txBody>
          <a:bodyPr wrap="none" lIns="91432" tIns="45716" rIns="91432" bIns="45716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200" b="1" dirty="0">
                <a:solidFill>
                  <a:srgbClr val="0068A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200" dirty="0">
              <a:solidFill>
                <a:srgbClr val="0068AC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825" y="4109804"/>
            <a:ext cx="9159875" cy="2068250"/>
          </a:xfrm>
          <a:prstGeom prst="rect">
            <a:avLst/>
          </a:prstGeom>
          <a:noFill/>
          <a:effectLst>
            <a:outerShdw blurRad="50800" dist="38100" dir="5400000" sx="15000" sy="15000" algn="t" rotWithShape="0">
              <a:prstClr val="black"/>
            </a:outerShdw>
          </a:effectLst>
          <a:scene3d>
            <a:camera prst="orthographicFront"/>
            <a:lightRig rig="threePt" dir="t"/>
          </a:scene3d>
          <a:sp3d/>
        </p:spPr>
        <p:txBody>
          <a:bodyPr wrap="square" lIns="91432" tIns="45716" rIns="91432" bIns="45716">
            <a:spAutoFit/>
          </a:bodyPr>
          <a:lstStyle/>
          <a:p>
            <a:pPr marL="285725" indent="-285725" algn="just">
              <a:lnSpc>
                <a:spcPct val="107000"/>
              </a:lnSpc>
              <a:buFontTx/>
              <a:buChar char="-"/>
            </a:pPr>
            <a:r>
              <a:rPr lang="ru-RU" sz="1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диалоговой площадки вокруг миссии предприятия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5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25" indent="-285725" algn="just">
              <a:lnSpc>
                <a:spcPct val="107000"/>
              </a:lnSpc>
              <a:buFontTx/>
              <a:buChar char="-"/>
            </a:pPr>
            <a:r>
              <a:rPr lang="ru-RU" sz="1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Информирование о деятельности предприятия целевых аудиторий в популярном формате;</a:t>
            </a:r>
          </a:p>
          <a:p>
            <a:pPr marL="285725" indent="-285725" algn="just">
              <a:lnSpc>
                <a:spcPct val="107000"/>
              </a:lnSpc>
              <a:buFontTx/>
              <a:buChar char="-"/>
            </a:pPr>
            <a:r>
              <a:rPr lang="ru-RU" sz="1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традиции корпоративной печати;</a:t>
            </a:r>
          </a:p>
          <a:p>
            <a:pPr marL="285725" indent="-285725" algn="just">
              <a:lnSpc>
                <a:spcPct val="107000"/>
              </a:lnSpc>
              <a:buFontTx/>
              <a:buChar char="-"/>
            </a:pPr>
            <a:r>
              <a:rPr lang="ru-RU" sz="1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у коллектива ценностного отношения к предприятию;</a:t>
            </a:r>
          </a:p>
          <a:p>
            <a:pPr marL="285725" indent="-285725" algn="just">
              <a:lnSpc>
                <a:spcPct val="107000"/>
              </a:lnSpc>
              <a:buFontTx/>
              <a:buChar char="-"/>
            </a:pPr>
            <a:r>
              <a:rPr lang="ru-RU" sz="1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нового печатного бренда и сопутствующего комплекса атрибутов фирменного стиля;</a:t>
            </a:r>
          </a:p>
          <a:p>
            <a:pPr marL="285725" indent="-285725" algn="just">
              <a:lnSpc>
                <a:spcPct val="107000"/>
              </a:lnSpc>
              <a:buFontTx/>
              <a:buChar char="-"/>
            </a:pPr>
            <a:r>
              <a:rPr lang="ru-RU" sz="15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Поддержка внутрикорпоративных коммуникаций, информирование удаленных филиалов о деятельности МУП.</a:t>
            </a:r>
          </a:p>
          <a:p>
            <a:pPr marL="285725" indent="-285725" algn="just">
              <a:lnSpc>
                <a:spcPct val="107000"/>
              </a:lnSpc>
              <a:buFontTx/>
              <a:buChar char="-"/>
            </a:pPr>
            <a:endParaRPr lang="ru-RU" sz="15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867"/>
            <a:ext cx="2444751" cy="80598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98500" y="3602716"/>
            <a:ext cx="1357407" cy="430879"/>
          </a:xfrm>
          <a:prstGeom prst="rect">
            <a:avLst/>
          </a:prstGeom>
          <a:effectLst>
            <a:outerShdw blurRad="190500" dir="5400000" algn="ctr" rotWithShape="0">
              <a:schemeClr val="bg1"/>
            </a:outerShdw>
          </a:effectLst>
        </p:spPr>
        <p:txBody>
          <a:bodyPr wrap="none" lIns="91432" tIns="45716" rIns="91432" bIns="45716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r>
              <a:rPr lang="ru-RU" sz="2200" b="1" dirty="0">
                <a:solidFill>
                  <a:srgbClr val="0068A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200" dirty="0">
              <a:solidFill>
                <a:srgbClr val="0068AC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6100" y="2658846"/>
            <a:ext cx="5562599" cy="652222"/>
          </a:xfrm>
          <a:prstGeom prst="rect">
            <a:avLst/>
          </a:prstGeom>
          <a:effectLst>
            <a:outerShdw blurRad="50800" dist="38100" dir="5400000" sx="15000" sy="15000" algn="t" rotWithShape="0">
              <a:prstClr val="black"/>
            </a:outerShdw>
          </a:effectLst>
          <a:scene3d>
            <a:camera prst="orthographicFront"/>
            <a:lightRig rig="threePt" dir="t"/>
          </a:scene3d>
          <a:sp3d/>
        </p:spPr>
        <p:txBody>
          <a:bodyPr wrap="square" lIns="91432" tIns="45716" rIns="91432" bIns="45716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7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нового корпоративного издания </a:t>
            </a:r>
          </a:p>
          <a:p>
            <a:pPr algn="just">
              <a:lnSpc>
                <a:spcPct val="107000"/>
              </a:lnSpc>
            </a:pPr>
            <a:r>
              <a:rPr lang="ru-RU" sz="17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комплексом уникальных для предприятия задач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 trans="80000" gridSize="5"/>
                    </a14:imgEffect>
                    <a14:imgEffect>
                      <a14:sharpenSoften amount="-15000"/>
                    </a14:imgEffect>
                    <a14:imgEffect>
                      <a14:brightnessContrast bright="-5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" y="1030630"/>
            <a:ext cx="10688955" cy="63135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201" y="26"/>
            <a:ext cx="10688955" cy="1030605"/>
          </a:xfrm>
          <a:custGeom>
            <a:avLst/>
            <a:gdLst/>
            <a:ahLst/>
            <a:cxnLst/>
            <a:rect l="l" t="t" r="r" b="b"/>
            <a:pathLst>
              <a:path w="10688955" h="1030605">
                <a:moveTo>
                  <a:pt x="0" y="1030528"/>
                </a:moveTo>
                <a:lnTo>
                  <a:pt x="10688802" y="1030528"/>
                </a:lnTo>
                <a:lnTo>
                  <a:pt x="10688802" y="0"/>
                </a:lnTo>
                <a:lnTo>
                  <a:pt x="0" y="0"/>
                </a:lnTo>
                <a:lnTo>
                  <a:pt x="0" y="1030528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189" y="7344230"/>
            <a:ext cx="10701098" cy="216437"/>
          </a:xfrm>
          <a:custGeom>
            <a:avLst/>
            <a:gdLst/>
            <a:ahLst/>
            <a:cxnLst/>
            <a:rect l="l" t="t" r="r" b="b"/>
            <a:pathLst>
              <a:path w="10688955" h="193040">
                <a:moveTo>
                  <a:pt x="0" y="192430"/>
                </a:moveTo>
                <a:lnTo>
                  <a:pt x="0" y="0"/>
                </a:lnTo>
                <a:lnTo>
                  <a:pt x="10688815" y="0"/>
                </a:lnTo>
                <a:lnTo>
                  <a:pt x="10688815" y="192430"/>
                </a:lnTo>
                <a:lnTo>
                  <a:pt x="0" y="19243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Заголовок 41"/>
          <p:cNvSpPr>
            <a:spLocks noGrp="1"/>
          </p:cNvSpPr>
          <p:nvPr>
            <p:ph type="title"/>
          </p:nvPr>
        </p:nvSpPr>
        <p:spPr>
          <a:xfrm>
            <a:off x="7480302" y="154960"/>
            <a:ext cx="2819401" cy="9233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rgbClr val="134089"/>
                </a:solidFill>
              </a:rPr>
              <a:t>Чистая правда. </a:t>
            </a:r>
            <a:br>
              <a:rPr lang="ru-RU" sz="2200" b="1" dirty="0">
                <a:solidFill>
                  <a:srgbClr val="134089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Аудитория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867"/>
            <a:ext cx="2444751" cy="80598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46100" y="1724025"/>
            <a:ext cx="2731053" cy="430879"/>
          </a:xfrm>
          <a:prstGeom prst="rect">
            <a:avLst/>
          </a:prstGeom>
          <a:effectLst>
            <a:outerShdw blurRad="190500" dir="5400000" algn="ctr" rotWithShape="0">
              <a:schemeClr val="bg1"/>
            </a:outerShdw>
          </a:effectLst>
        </p:spPr>
        <p:txBody>
          <a:bodyPr wrap="none" lIns="91432" tIns="45716" rIns="91432" bIns="45716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Целевые группы:</a:t>
            </a:r>
            <a:r>
              <a:rPr lang="ru-RU" sz="2200" b="1" dirty="0" smtClean="0">
                <a:solidFill>
                  <a:srgbClr val="0068A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200" dirty="0">
              <a:solidFill>
                <a:srgbClr val="0068AC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4000" y="2333625"/>
            <a:ext cx="5549900" cy="2562232"/>
          </a:xfrm>
          <a:prstGeom prst="rect">
            <a:avLst/>
          </a:prstGeom>
          <a:effectLst>
            <a:outerShdw blurRad="50800" dist="38100" dir="5400000" sx="15000" sy="15000" algn="t" rotWithShape="0">
              <a:prstClr val="black"/>
            </a:outerShdw>
          </a:effectLst>
          <a:scene3d>
            <a:camera prst="orthographicFront"/>
            <a:lightRig rig="threePt" dir="t"/>
          </a:scene3d>
          <a:sp3d/>
        </p:spPr>
        <p:txBody>
          <a:bodyPr wrap="square" lIns="91432" tIns="45716" rIns="91432" bIns="45716" numCol="1">
            <a:spAutoFit/>
          </a:bodyPr>
          <a:lstStyle/>
          <a:p>
            <a:pPr marL="285750" indent="-285750" algn="just">
              <a:lnSpc>
                <a:spcPct val="107000"/>
              </a:lnSpc>
              <a:buFontTx/>
              <a:buChar char="-"/>
            </a:pPr>
            <a:r>
              <a:rPr lang="ru-RU" sz="15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Администрация Краснодарского края</a:t>
            </a:r>
          </a:p>
          <a:p>
            <a:pPr marL="285750" indent="-285750" algn="just">
              <a:lnSpc>
                <a:spcPct val="107000"/>
              </a:lnSpc>
              <a:buFontTx/>
              <a:buChar char="-"/>
            </a:pPr>
            <a:r>
              <a:rPr lang="ru-RU" sz="15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Администрация г. Сочи</a:t>
            </a:r>
          </a:p>
          <a:p>
            <a:pPr marL="285750" indent="-285750" algn="just">
              <a:lnSpc>
                <a:spcPct val="107000"/>
              </a:lnSpc>
              <a:buFontTx/>
              <a:buChar char="-"/>
            </a:pPr>
            <a:r>
              <a:rPr lang="ru-RU" sz="15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Собрание депутатов края</a:t>
            </a:r>
          </a:p>
          <a:p>
            <a:pPr marL="285750" indent="-285750" algn="just">
              <a:lnSpc>
                <a:spcPct val="107000"/>
              </a:lnSpc>
              <a:buFontTx/>
              <a:buChar char="-"/>
            </a:pPr>
            <a:r>
              <a:rPr lang="ru-RU" sz="15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Городское Собрание депутатов</a:t>
            </a:r>
          </a:p>
          <a:p>
            <a:pPr marL="285750" indent="-285750" algn="just">
              <a:lnSpc>
                <a:spcPct val="107000"/>
              </a:lnSpc>
              <a:buFontTx/>
              <a:buChar char="-"/>
            </a:pPr>
            <a:r>
              <a:rPr lang="en-US" sz="15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VIP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direct-mail</a:t>
            </a:r>
            <a:endParaRPr lang="ru-RU" sz="15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Tx/>
              <a:buChar char="-"/>
            </a:pPr>
            <a:r>
              <a:rPr lang="ru-RU" sz="15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Смежники: другие отраслевые предприятия и партнеры</a:t>
            </a:r>
            <a:endParaRPr lang="en-US" sz="15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Tx/>
              <a:buChar char="-"/>
            </a:pPr>
            <a:r>
              <a:rPr lang="ru-RU" sz="15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СМИ края и г. Сочи</a:t>
            </a:r>
          </a:p>
          <a:p>
            <a:pPr marL="285750" indent="-285750" algn="just">
              <a:lnSpc>
                <a:spcPct val="107000"/>
              </a:lnSpc>
              <a:buFontTx/>
              <a:buChar char="-"/>
            </a:pPr>
            <a:r>
              <a:rPr lang="ru-RU" sz="15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Общественные организации и </a:t>
            </a:r>
            <a:r>
              <a:rPr lang="ru-RU" sz="15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блогеры</a:t>
            </a:r>
            <a:endParaRPr lang="ru-RU" sz="15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Tx/>
              <a:buChar char="-"/>
            </a:pPr>
            <a:r>
              <a:rPr lang="en-US" sz="15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Internet 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коллектив предприятия</a:t>
            </a:r>
          </a:p>
          <a:p>
            <a:pPr marL="285750" indent="-285750" algn="just">
              <a:lnSpc>
                <a:spcPct val="107000"/>
              </a:lnSpc>
              <a:buFontTx/>
              <a:buChar char="-"/>
            </a:pPr>
            <a:endParaRPr lang="ru-RU" sz="15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03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 trans="83000" gridSize="6"/>
                    </a14:imgEffect>
                    <a14:imgEffect>
                      <a14:sharpenSoften amount="-12000"/>
                    </a14:imgEffect>
                    <a14:imgEffect>
                      <a14:brightnessContrast bright="-3000"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" y="1030631"/>
            <a:ext cx="10688955" cy="63135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201" y="26"/>
            <a:ext cx="10688955" cy="1030605"/>
          </a:xfrm>
          <a:custGeom>
            <a:avLst/>
            <a:gdLst/>
            <a:ahLst/>
            <a:cxnLst/>
            <a:rect l="l" t="t" r="r" b="b"/>
            <a:pathLst>
              <a:path w="10688955" h="1030605">
                <a:moveTo>
                  <a:pt x="0" y="1030528"/>
                </a:moveTo>
                <a:lnTo>
                  <a:pt x="10688802" y="1030528"/>
                </a:lnTo>
                <a:lnTo>
                  <a:pt x="10688802" y="0"/>
                </a:lnTo>
                <a:lnTo>
                  <a:pt x="0" y="0"/>
                </a:lnTo>
                <a:lnTo>
                  <a:pt x="0" y="1030528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189" y="7344230"/>
            <a:ext cx="10701098" cy="216437"/>
          </a:xfrm>
          <a:custGeom>
            <a:avLst/>
            <a:gdLst/>
            <a:ahLst/>
            <a:cxnLst/>
            <a:rect l="l" t="t" r="r" b="b"/>
            <a:pathLst>
              <a:path w="10688955" h="193040">
                <a:moveTo>
                  <a:pt x="0" y="192430"/>
                </a:moveTo>
                <a:lnTo>
                  <a:pt x="0" y="0"/>
                </a:lnTo>
                <a:lnTo>
                  <a:pt x="10688815" y="0"/>
                </a:lnTo>
                <a:lnTo>
                  <a:pt x="10688815" y="192430"/>
                </a:lnTo>
                <a:lnTo>
                  <a:pt x="0" y="19243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Заголовок 41"/>
          <p:cNvSpPr>
            <a:spLocks noGrp="1"/>
          </p:cNvSpPr>
          <p:nvPr>
            <p:ph type="title"/>
          </p:nvPr>
        </p:nvSpPr>
        <p:spPr>
          <a:xfrm>
            <a:off x="7480302" y="154960"/>
            <a:ext cx="2819401" cy="9233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rgbClr val="134089"/>
                </a:solidFill>
              </a:rPr>
              <a:t>Чистая правда. </a:t>
            </a:r>
            <a:br>
              <a:rPr lang="ru-RU" sz="2200" b="1" dirty="0">
                <a:solidFill>
                  <a:srgbClr val="134089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Концепция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867"/>
            <a:ext cx="2444751" cy="80598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46100" y="1724025"/>
            <a:ext cx="2504900" cy="430879"/>
          </a:xfrm>
          <a:prstGeom prst="rect">
            <a:avLst/>
          </a:prstGeom>
          <a:effectLst>
            <a:outerShdw blurRad="190500" dir="5400000" algn="ctr" rotWithShape="0">
              <a:schemeClr val="bg1"/>
            </a:outerShdw>
          </a:effectLst>
        </p:spPr>
        <p:txBody>
          <a:bodyPr wrap="none" lIns="91432" tIns="45716" rIns="91432" bIns="45716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Целеполагание:</a:t>
            </a:r>
            <a:r>
              <a:rPr lang="ru-RU" sz="2200" b="1" dirty="0" smtClean="0">
                <a:solidFill>
                  <a:srgbClr val="0068A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200" dirty="0">
              <a:solidFill>
                <a:srgbClr val="0068AC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1052" y="5410200"/>
            <a:ext cx="10165372" cy="1673142"/>
          </a:xfrm>
          <a:prstGeom prst="rect">
            <a:avLst/>
          </a:prstGeom>
          <a:solidFill>
            <a:schemeClr val="tx1">
              <a:alpha val="23000"/>
            </a:schemeClr>
          </a:solidFill>
          <a:effectLst>
            <a:outerShdw blurRad="50800" dist="38100" dir="5400000" sx="15000" sy="15000" algn="t" rotWithShape="0">
              <a:prstClr val="black"/>
            </a:outerShdw>
          </a:effectLst>
          <a:scene3d>
            <a:camera prst="orthographicFront"/>
            <a:lightRig rig="threePt" dir="t"/>
          </a:scene3d>
          <a:sp3d/>
        </p:spPr>
        <p:txBody>
          <a:bodyPr wrap="square" lIns="91432" tIns="45716" rIns="91432" bIns="45716">
            <a:spAutoFit/>
          </a:bodyPr>
          <a:lstStyle/>
          <a:p>
            <a:pPr marL="285750" indent="-285750" algn="just">
              <a:lnSpc>
                <a:spcPct val="107000"/>
              </a:lnSpc>
              <a:buFontTx/>
              <a:buChar char="-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Газета будет присутствовать в Интернете как самостоятельный сервис. Для этого потребуется постоянное производство видео- и фотоконтента. Этот ресурс также содержит полноценную текстовую версию газеты.</a:t>
            </a:r>
          </a:p>
          <a:p>
            <a:pPr marL="285750" indent="-285750" algn="just">
              <a:lnSpc>
                <a:spcPct val="107000"/>
              </a:lnSpc>
              <a:buFontTx/>
              <a:buChar char="-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Газета в формате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pdf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публикуется на корпоративном сайте. </a:t>
            </a:r>
          </a:p>
          <a:p>
            <a:pPr marL="285750" indent="-285750" algn="just">
              <a:lnSpc>
                <a:spcPct val="107000"/>
              </a:lnSpc>
              <a:buFontTx/>
              <a:buChar char="-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Ограниченным тиражом газета будет печататься на бумаге и распространяться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по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периферии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предприятия, так и на широкую аудиторию.  </a:t>
            </a:r>
            <a:endParaRPr lang="ru-RU" sz="160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825" y="2183479"/>
            <a:ext cx="6486700" cy="815343"/>
          </a:xfrm>
          <a:prstGeom prst="rect">
            <a:avLst/>
          </a:prstGeom>
          <a:effectLst>
            <a:outerShdw blurRad="50800" dist="38100" dir="5400000" sx="15000" sy="15000" algn="t" rotWithShape="0">
              <a:prstClr val="black"/>
            </a:outerShdw>
          </a:effectLst>
          <a:scene3d>
            <a:camera prst="orthographicFront"/>
            <a:lightRig rig="threePt" dir="t"/>
          </a:scene3d>
          <a:sp3d/>
        </p:spPr>
        <p:txBody>
          <a:bodyPr wrap="square" lIns="91432" tIns="45716" rIns="91432" bIns="45716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Новое корпоративное издание сочинского водоканала было основано в 2018 году. Газета существует 3 месяца, и пока только в электронном формате, но мы ставим перед собой широкие задачи:</a:t>
            </a:r>
            <a:r>
              <a:rPr lang="ru-RU" sz="15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5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2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190" y="3559673"/>
            <a:ext cx="5903209" cy="33930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" y="1983214"/>
            <a:ext cx="5221836" cy="309576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201" y="26"/>
            <a:ext cx="10688955" cy="1030605"/>
          </a:xfrm>
          <a:custGeom>
            <a:avLst/>
            <a:gdLst/>
            <a:ahLst/>
            <a:cxnLst/>
            <a:rect l="l" t="t" r="r" b="b"/>
            <a:pathLst>
              <a:path w="10688955" h="1030605">
                <a:moveTo>
                  <a:pt x="0" y="1030528"/>
                </a:moveTo>
                <a:lnTo>
                  <a:pt x="10688802" y="1030528"/>
                </a:lnTo>
                <a:lnTo>
                  <a:pt x="10688802" y="0"/>
                </a:lnTo>
                <a:lnTo>
                  <a:pt x="0" y="0"/>
                </a:lnTo>
                <a:lnTo>
                  <a:pt x="0" y="1030528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189" y="7344230"/>
            <a:ext cx="10701098" cy="216437"/>
          </a:xfrm>
          <a:custGeom>
            <a:avLst/>
            <a:gdLst/>
            <a:ahLst/>
            <a:cxnLst/>
            <a:rect l="l" t="t" r="r" b="b"/>
            <a:pathLst>
              <a:path w="10688955" h="193040">
                <a:moveTo>
                  <a:pt x="0" y="192430"/>
                </a:moveTo>
                <a:lnTo>
                  <a:pt x="0" y="0"/>
                </a:lnTo>
                <a:lnTo>
                  <a:pt x="10688815" y="0"/>
                </a:lnTo>
                <a:lnTo>
                  <a:pt x="10688815" y="192430"/>
                </a:lnTo>
                <a:lnTo>
                  <a:pt x="0" y="19243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Заголовок 41"/>
          <p:cNvSpPr>
            <a:spLocks noGrp="1"/>
          </p:cNvSpPr>
          <p:nvPr>
            <p:ph type="title"/>
          </p:nvPr>
        </p:nvSpPr>
        <p:spPr>
          <a:xfrm>
            <a:off x="7480302" y="154960"/>
            <a:ext cx="2819401" cy="9233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rgbClr val="134089"/>
                </a:solidFill>
              </a:rPr>
              <a:t>Чистая правда. </a:t>
            </a:r>
            <a:br>
              <a:rPr lang="ru-RU" sz="2200" b="1" dirty="0">
                <a:solidFill>
                  <a:srgbClr val="134089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Позиция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867"/>
            <a:ext cx="2444751" cy="80598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76225" y="1190625"/>
            <a:ext cx="1358304" cy="430879"/>
          </a:xfrm>
          <a:prstGeom prst="rect">
            <a:avLst/>
          </a:prstGeom>
          <a:effectLst>
            <a:outerShdw blurRad="190500" dir="5400000" algn="ctr" rotWithShape="0">
              <a:schemeClr val="bg1"/>
            </a:outerShdw>
          </a:effectLst>
        </p:spPr>
        <p:txBody>
          <a:bodyPr wrap="none" lIns="91432" tIns="45716" rIns="91432" bIns="45716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мы:</a:t>
            </a:r>
            <a:r>
              <a:rPr lang="ru-RU" sz="2200" b="1" dirty="0" smtClean="0">
                <a:solidFill>
                  <a:srgbClr val="0068A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200" dirty="0">
              <a:solidFill>
                <a:srgbClr val="0068A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94994" y="1068220"/>
            <a:ext cx="7367709" cy="1442566"/>
          </a:xfrm>
          <a:prstGeom prst="rect">
            <a:avLst/>
          </a:prstGeom>
          <a:noFill/>
          <a:effectLst>
            <a:outerShdw blurRad="50800" dist="38100" dir="5400000" sx="15000" sy="15000" algn="t" rotWithShape="0">
              <a:prstClr val="black">
                <a:alpha val="97000"/>
              </a:prstClr>
            </a:outerShdw>
          </a:effectLst>
          <a:scene3d>
            <a:camera prst="orthographicFront"/>
            <a:lightRig rig="threePt" dir="t"/>
          </a:scene3d>
          <a:sp3d/>
        </p:spPr>
        <p:txBody>
          <a:bodyPr wrap="square" lIns="91432" tIns="45716" rIns="91432" bIns="45716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Главными критериями</a:t>
            </a:r>
            <a:r>
              <a:rPr lang="ru-RU" sz="1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которым мы следуем в своей работе, являются:</a:t>
            </a:r>
          </a:p>
          <a:p>
            <a:pPr marL="285750" indent="-285750" algn="just">
              <a:lnSpc>
                <a:spcPct val="107000"/>
              </a:lnSpc>
              <a:buFontTx/>
              <a:buChar char="-"/>
            </a:pPr>
            <a:r>
              <a:rPr lang="ru-RU" sz="1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Объективность</a:t>
            </a:r>
          </a:p>
          <a:p>
            <a:pPr marL="285750" indent="-285750" algn="just">
              <a:lnSpc>
                <a:spcPct val="107000"/>
              </a:lnSpc>
              <a:buFontTx/>
              <a:buChar char="-"/>
            </a:pPr>
            <a:r>
              <a:rPr lang="ru-RU" sz="1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Серьезность</a:t>
            </a:r>
          </a:p>
          <a:p>
            <a:pPr marL="285750" indent="-285750" algn="just">
              <a:lnSpc>
                <a:spcPct val="107000"/>
              </a:lnSpc>
              <a:buFontTx/>
              <a:buChar char="-"/>
            </a:pPr>
            <a:r>
              <a:rPr lang="ru-RU" sz="1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Полезность</a:t>
            </a:r>
          </a:p>
          <a:p>
            <a:pPr marL="285750" indent="-285750" algn="just">
              <a:lnSpc>
                <a:spcPct val="107000"/>
              </a:lnSpc>
              <a:buFontTx/>
              <a:buChar char="-"/>
            </a:pPr>
            <a:endParaRPr lang="ru-RU" sz="16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30312" y="2181225"/>
            <a:ext cx="4419600" cy="882734"/>
          </a:xfrm>
          <a:prstGeom prst="rect">
            <a:avLst/>
          </a:prstGeom>
          <a:noFill/>
          <a:effectLst>
            <a:outerShdw blurRad="50800" dist="38100" dir="5400000" sx="15000" sy="15000" algn="t" rotWithShape="0">
              <a:prstClr val="black">
                <a:alpha val="97000"/>
              </a:prstClr>
            </a:outerShdw>
          </a:effectLst>
          <a:scene3d>
            <a:camera prst="orthographicFront"/>
            <a:lightRig rig="threePt" dir="t"/>
          </a:scene3d>
          <a:sp3d/>
        </p:spPr>
        <p:txBody>
          <a:bodyPr wrap="square" lIns="91432" tIns="45716" rIns="91432" bIns="45716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никогда</a:t>
            </a:r>
            <a:r>
              <a:rPr lang="ru-RU" sz="1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 будем публиковать поздравления со стажем, почетные грамоты, стихи сотрудников или кроссворды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8275" y="5090736"/>
            <a:ext cx="4419600" cy="1673142"/>
          </a:xfrm>
          <a:prstGeom prst="rect">
            <a:avLst/>
          </a:prstGeom>
          <a:noFill/>
          <a:effectLst>
            <a:outerShdw blurRad="50800" dist="38100" dir="5400000" sx="15000" sy="15000" algn="t" rotWithShape="0">
              <a:prstClr val="black">
                <a:alpha val="97000"/>
              </a:prstClr>
            </a:outerShdw>
          </a:effectLst>
          <a:scene3d>
            <a:camera prst="orthographicFront"/>
            <a:lightRig rig="threePt" dir="t"/>
          </a:scene3d>
          <a:sp3d/>
        </p:spPr>
        <p:txBody>
          <a:bodyPr wrap="square" lIns="91432" tIns="45716" rIns="91432" bIns="45716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6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</a:t>
            </a:r>
            <a:r>
              <a:rPr lang="ru-RU" sz="1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каждом нашем номере присутствует спикер, который представляет:</a:t>
            </a:r>
          </a:p>
          <a:p>
            <a:pPr marL="285750" indent="-285750" algn="just">
              <a:lnSpc>
                <a:spcPct val="107000"/>
              </a:lnSpc>
              <a:buFontTx/>
              <a:buChar char="-"/>
            </a:pPr>
            <a:r>
              <a:rPr lang="ru-RU" sz="1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ветвь власти</a:t>
            </a:r>
          </a:p>
          <a:p>
            <a:pPr marL="285750" indent="-285750" algn="just">
              <a:lnSpc>
                <a:spcPct val="107000"/>
              </a:lnSpc>
              <a:buFontTx/>
              <a:buChar char="-"/>
            </a:pPr>
            <a:r>
              <a:rPr lang="ru-RU" sz="1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общественную организацию</a:t>
            </a:r>
          </a:p>
          <a:p>
            <a:pPr marL="285750" indent="-285750" algn="just">
              <a:lnSpc>
                <a:spcPct val="107000"/>
              </a:lnSpc>
              <a:buFontTx/>
              <a:buChar char="-"/>
            </a:pPr>
            <a:r>
              <a:rPr lang="ru-RU" sz="1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крупное СМИ</a:t>
            </a:r>
          </a:p>
          <a:p>
            <a:pPr marL="285750" indent="-285750" algn="just">
              <a:lnSpc>
                <a:spcPct val="107000"/>
              </a:lnSpc>
              <a:buFontTx/>
              <a:buChar char="-"/>
            </a:pPr>
            <a:r>
              <a:rPr lang="ru-RU" sz="1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смежную структуру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8275" y="6776037"/>
            <a:ext cx="4419600" cy="336623"/>
          </a:xfrm>
          <a:prstGeom prst="rect">
            <a:avLst/>
          </a:prstGeom>
          <a:noFill/>
          <a:effectLst>
            <a:outerShdw blurRad="50800" dist="38100" dir="5400000" sx="15000" sy="15000" algn="t" rotWithShape="0">
              <a:prstClr val="black">
                <a:alpha val="97000"/>
              </a:prstClr>
            </a:outerShdw>
          </a:effectLst>
          <a:scene3d>
            <a:camera prst="orthographicFront"/>
            <a:lightRig rig="threePt" dir="t"/>
          </a:scene3d>
          <a:sp3d/>
        </p:spPr>
        <p:txBody>
          <a:bodyPr wrap="square" lIns="91432" tIns="45716" rIns="91432" bIns="45716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6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 ЕСТЬ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люди, принимающие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158103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1000"/>
                    </a14:imgEffect>
                    <a14:imgEffect>
                      <a14:brightnessContrast bright="-5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637" y="3947372"/>
            <a:ext cx="5835650" cy="35367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000"/>
                    </a14:imgEffect>
                    <a14:imgEffect>
                      <a14:brightnessContrast bright="-4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" y="1432934"/>
            <a:ext cx="7172299" cy="302192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201" y="26"/>
            <a:ext cx="10688955" cy="1030605"/>
          </a:xfrm>
          <a:custGeom>
            <a:avLst/>
            <a:gdLst/>
            <a:ahLst/>
            <a:cxnLst/>
            <a:rect l="l" t="t" r="r" b="b"/>
            <a:pathLst>
              <a:path w="10688955" h="1030605">
                <a:moveTo>
                  <a:pt x="0" y="1030528"/>
                </a:moveTo>
                <a:lnTo>
                  <a:pt x="10688802" y="1030528"/>
                </a:lnTo>
                <a:lnTo>
                  <a:pt x="10688802" y="0"/>
                </a:lnTo>
                <a:lnTo>
                  <a:pt x="0" y="0"/>
                </a:lnTo>
                <a:lnTo>
                  <a:pt x="0" y="1030528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189" y="7344230"/>
            <a:ext cx="10701098" cy="216437"/>
          </a:xfrm>
          <a:custGeom>
            <a:avLst/>
            <a:gdLst/>
            <a:ahLst/>
            <a:cxnLst/>
            <a:rect l="l" t="t" r="r" b="b"/>
            <a:pathLst>
              <a:path w="10688955" h="193040">
                <a:moveTo>
                  <a:pt x="0" y="192430"/>
                </a:moveTo>
                <a:lnTo>
                  <a:pt x="0" y="0"/>
                </a:lnTo>
                <a:lnTo>
                  <a:pt x="10688815" y="0"/>
                </a:lnTo>
                <a:lnTo>
                  <a:pt x="10688815" y="192430"/>
                </a:lnTo>
                <a:lnTo>
                  <a:pt x="0" y="19243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Заголовок 41"/>
          <p:cNvSpPr>
            <a:spLocks noGrp="1"/>
          </p:cNvSpPr>
          <p:nvPr>
            <p:ph type="title"/>
          </p:nvPr>
        </p:nvSpPr>
        <p:spPr>
          <a:xfrm>
            <a:off x="7480302" y="154960"/>
            <a:ext cx="2819401" cy="9233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rgbClr val="134089"/>
                </a:solidFill>
              </a:rPr>
              <a:t>Чистая правда. </a:t>
            </a:r>
            <a:br>
              <a:rPr lang="ru-RU" sz="2200" b="1" dirty="0">
                <a:solidFill>
                  <a:srgbClr val="134089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Позиция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867"/>
            <a:ext cx="2444751" cy="80598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946900" y="1114425"/>
            <a:ext cx="3657600" cy="2858467"/>
          </a:xfrm>
          <a:prstGeom prst="rect">
            <a:avLst/>
          </a:prstGeom>
          <a:noFill/>
          <a:effectLst>
            <a:outerShdw blurRad="50800" dist="38100" dir="5400000" sx="15000" sy="15000" algn="t" rotWithShape="0">
              <a:prstClr val="black">
                <a:alpha val="97000"/>
              </a:prstClr>
            </a:outerShdw>
          </a:effectLst>
          <a:scene3d>
            <a:camera prst="orthographicFront"/>
            <a:lightRig rig="threePt" dir="t"/>
          </a:scene3d>
          <a:sp3d/>
        </p:spPr>
        <p:txBody>
          <a:bodyPr wrap="square" lIns="91432" tIns="45716" rIns="91432" bIns="45716">
            <a:spAutoFit/>
          </a:bodyPr>
          <a:lstStyle/>
          <a:p>
            <a:pPr marL="285750" indent="-285750" algn="just">
              <a:lnSpc>
                <a:spcPct val="107000"/>
              </a:lnSpc>
              <a:buFontTx/>
              <a:buChar char="-"/>
            </a:pPr>
            <a:r>
              <a:rPr lang="ru-RU" sz="1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Газета «Чистая правда» поднимает на своих страницах 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темы</a:t>
            </a:r>
            <a:r>
              <a:rPr lang="ru-RU" sz="1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которые широко обсуждаются на профильных совещаниях или напротив – не обсуждаются вовсе.</a:t>
            </a:r>
          </a:p>
          <a:p>
            <a:pPr marL="285750" indent="-285750" algn="just">
              <a:lnSpc>
                <a:spcPct val="107000"/>
              </a:lnSpc>
              <a:buFontTx/>
              <a:buChar char="-"/>
            </a:pPr>
            <a:r>
              <a:rPr lang="ru-RU" sz="1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подробно освещаем 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инициативы</a:t>
            </a:r>
            <a:r>
              <a:rPr lang="ru-RU" sz="1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мнения, которые прямо или косвенно влияют на состояние инженерной инфраструктуры города. Не важно, в нашей она собственности или нет.</a:t>
            </a:r>
          </a:p>
          <a:p>
            <a:pPr algn="just">
              <a:lnSpc>
                <a:spcPct val="107000"/>
              </a:lnSpc>
            </a:pPr>
            <a:endParaRPr lang="ru-RU" sz="1400" dirty="0" smtClean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8900" y="1030630"/>
            <a:ext cx="1708593" cy="430879"/>
          </a:xfrm>
          <a:prstGeom prst="rect">
            <a:avLst/>
          </a:prstGeom>
          <a:effectLst>
            <a:outerShdw blurRad="190500" dir="5400000" algn="ctr" rotWithShape="0">
              <a:schemeClr val="bg1"/>
            </a:outerShdw>
          </a:effectLst>
        </p:spPr>
        <p:txBody>
          <a:bodyPr wrap="none" lIns="91432" tIns="45716" rIns="91432" bIns="45716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чем мы:</a:t>
            </a:r>
            <a:r>
              <a:rPr lang="ru-RU" sz="2200" b="1" dirty="0" smtClean="0">
                <a:solidFill>
                  <a:srgbClr val="0068A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200" dirty="0">
              <a:solidFill>
                <a:srgbClr val="0068A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550" y="4543425"/>
            <a:ext cx="4419600" cy="246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FontTx/>
              <a:buChar char="-"/>
            </a:pPr>
            <a:r>
              <a:rPr lang="ru-RU" sz="1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приветствуем </a:t>
            </a:r>
            <a:r>
              <a:rPr lang="ru-RU" sz="1600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крупных потребителей </a:t>
            </a:r>
            <a:r>
              <a:rPr lang="ru-RU" sz="1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безвозмездно рассказываем о них</a:t>
            </a:r>
            <a:r>
              <a:rPr lang="ru-RU" sz="1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07000"/>
              </a:lnSpc>
              <a:buFontTx/>
              <a:buChar char="-"/>
            </a:pPr>
            <a:r>
              <a:rPr lang="ru-RU" sz="1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</a:t>
            </a:r>
            <a:r>
              <a:rPr lang="ru-RU" sz="1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инициируем </a:t>
            </a:r>
            <a:r>
              <a:rPr lang="ru-RU" sz="1600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дискуссии</a:t>
            </a:r>
            <a:r>
              <a:rPr lang="ru-RU" sz="1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давно забытые темы. Мы заставляем наших спикеров думать на будущее.</a:t>
            </a:r>
          </a:p>
          <a:p>
            <a:pPr marL="285750" indent="-285750" algn="just">
              <a:lnSpc>
                <a:spcPct val="107000"/>
              </a:lnSpc>
              <a:buFontTx/>
              <a:buChar char="-"/>
            </a:pPr>
            <a:r>
              <a:rPr lang="ru-RU" sz="1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пишем о коммунальных проблемах города через </a:t>
            </a:r>
            <a:r>
              <a:rPr lang="ru-RU" sz="1600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призму интересов предприятия</a:t>
            </a:r>
            <a:r>
              <a:rPr lang="ru-RU" sz="1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трансформируем нужды предприятия в интересы города.</a:t>
            </a:r>
          </a:p>
        </p:txBody>
      </p:sp>
    </p:spTree>
    <p:extLst>
      <p:ext uri="{BB962C8B-B14F-4D97-AF65-F5344CB8AC3E}">
        <p14:creationId xmlns:p14="http://schemas.microsoft.com/office/powerpoint/2010/main" val="163170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 trans="14000"/>
                    </a14:imgEffect>
                    <a14:imgEffect>
                      <a14:sharpenSoften amount="-49000"/>
                    </a14:imgEffect>
                    <a14:imgEffect>
                      <a14:brightnessContrast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0632"/>
            <a:ext cx="10692156" cy="63135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201" y="26"/>
            <a:ext cx="10688955" cy="1030605"/>
          </a:xfrm>
          <a:custGeom>
            <a:avLst/>
            <a:gdLst/>
            <a:ahLst/>
            <a:cxnLst/>
            <a:rect l="l" t="t" r="r" b="b"/>
            <a:pathLst>
              <a:path w="10688955" h="1030605">
                <a:moveTo>
                  <a:pt x="0" y="1030528"/>
                </a:moveTo>
                <a:lnTo>
                  <a:pt x="10688802" y="1030528"/>
                </a:lnTo>
                <a:lnTo>
                  <a:pt x="10688802" y="0"/>
                </a:lnTo>
                <a:lnTo>
                  <a:pt x="0" y="0"/>
                </a:lnTo>
                <a:lnTo>
                  <a:pt x="0" y="1030528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189" y="7344230"/>
            <a:ext cx="10701098" cy="216437"/>
          </a:xfrm>
          <a:custGeom>
            <a:avLst/>
            <a:gdLst/>
            <a:ahLst/>
            <a:cxnLst/>
            <a:rect l="l" t="t" r="r" b="b"/>
            <a:pathLst>
              <a:path w="10688955" h="193040">
                <a:moveTo>
                  <a:pt x="0" y="192430"/>
                </a:moveTo>
                <a:lnTo>
                  <a:pt x="0" y="0"/>
                </a:lnTo>
                <a:lnTo>
                  <a:pt x="10688815" y="0"/>
                </a:lnTo>
                <a:lnTo>
                  <a:pt x="10688815" y="192430"/>
                </a:lnTo>
                <a:lnTo>
                  <a:pt x="0" y="19243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Заголовок 41"/>
          <p:cNvSpPr>
            <a:spLocks noGrp="1"/>
          </p:cNvSpPr>
          <p:nvPr>
            <p:ph type="title"/>
          </p:nvPr>
        </p:nvSpPr>
        <p:spPr>
          <a:xfrm>
            <a:off x="7480302" y="154960"/>
            <a:ext cx="2819401" cy="9233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rgbClr val="134089"/>
                </a:solidFill>
              </a:rPr>
              <a:t>Чистая правда. </a:t>
            </a:r>
            <a:br>
              <a:rPr lang="ru-RU" sz="2200" b="1" dirty="0">
                <a:solidFill>
                  <a:srgbClr val="134089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Все по делу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867"/>
            <a:ext cx="2444751" cy="80598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58775" y="1266825"/>
            <a:ext cx="2785811" cy="430879"/>
          </a:xfrm>
          <a:prstGeom prst="rect">
            <a:avLst/>
          </a:prstGeom>
          <a:effectLst>
            <a:outerShdw blurRad="190500" dir="5400000" algn="ctr" rotWithShape="0">
              <a:schemeClr val="bg1"/>
            </a:outerShdw>
          </a:effectLst>
        </p:spPr>
        <p:txBody>
          <a:bodyPr wrap="none" lIns="91432" tIns="45716" rIns="91432" bIns="45716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Читатель номера</a:t>
            </a:r>
            <a:r>
              <a:rPr lang="ru-RU" sz="2200" b="1" dirty="0" smtClean="0">
                <a:solidFill>
                  <a:srgbClr val="0068A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200" dirty="0">
              <a:solidFill>
                <a:srgbClr val="0068A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3365" y="1716754"/>
            <a:ext cx="7367709" cy="1146203"/>
          </a:xfrm>
          <a:prstGeom prst="rect">
            <a:avLst/>
          </a:prstGeom>
          <a:noFill/>
          <a:effectLst>
            <a:outerShdw blurRad="50800" dist="38100" dir="5400000" sx="15000" sy="15000" algn="t" rotWithShape="0">
              <a:prstClr val="black">
                <a:alpha val="97000"/>
              </a:prstClr>
            </a:outerShdw>
          </a:effectLst>
          <a:scene3d>
            <a:camera prst="orthographicFront"/>
            <a:lightRig rig="threePt" dir="t"/>
          </a:scene3d>
          <a:sp3d/>
        </p:spPr>
        <p:txBody>
          <a:bodyPr wrap="square" lIns="91432" tIns="45716" rIns="91432" bIns="45716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Важных для отрасли, известных и популярных людей в городе и крае мы просим стать первым читателем еще не вышедшего номера и дать неофициальный, ассоциативный, иногда шутливый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комментарий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поводу прочитанного.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2900" y="5730481"/>
            <a:ext cx="5269034" cy="1409673"/>
          </a:xfrm>
          <a:prstGeom prst="rect">
            <a:avLst/>
          </a:prstGeom>
          <a:noFill/>
          <a:effectLst>
            <a:outerShdw blurRad="50800" dist="38100" dir="5400000" sx="15000" sy="15000" algn="t" rotWithShape="0">
              <a:prstClr val="black">
                <a:alpha val="97000"/>
              </a:prstClr>
            </a:outerShdw>
          </a:effectLst>
          <a:scene3d>
            <a:camera prst="orthographicFront"/>
            <a:lightRig rig="threePt" dir="t"/>
          </a:scene3d>
          <a:sp3d/>
        </p:spPr>
        <p:txBody>
          <a:bodyPr wrap="square" lIns="91432" tIns="45716" rIns="91432" bIns="45716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привлекает к изданию дополнительное внимание, спикеры стремятся попасть в эту рубрику,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легкий формат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позволяет людям говорить то и так, как они не могут себе позволить в обычных условиях.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3124200"/>
            <a:ext cx="4952916" cy="24535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584" y="2673969"/>
            <a:ext cx="4862006" cy="32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0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 trans="63000" gridSize="5"/>
                    </a14:imgEffect>
                    <a14:imgEffect>
                      <a14:sharpenSoften amount="-11000"/>
                    </a14:imgEffect>
                    <a14:imgEffect>
                      <a14:brightnessContrast bright="-3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0632"/>
            <a:ext cx="10692156" cy="629984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201" y="26"/>
            <a:ext cx="10688955" cy="1030605"/>
          </a:xfrm>
          <a:custGeom>
            <a:avLst/>
            <a:gdLst/>
            <a:ahLst/>
            <a:cxnLst/>
            <a:rect l="l" t="t" r="r" b="b"/>
            <a:pathLst>
              <a:path w="10688955" h="1030605">
                <a:moveTo>
                  <a:pt x="0" y="1030528"/>
                </a:moveTo>
                <a:lnTo>
                  <a:pt x="10688802" y="1030528"/>
                </a:lnTo>
                <a:lnTo>
                  <a:pt x="10688802" y="0"/>
                </a:lnTo>
                <a:lnTo>
                  <a:pt x="0" y="0"/>
                </a:lnTo>
                <a:lnTo>
                  <a:pt x="0" y="1030528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189" y="7344230"/>
            <a:ext cx="10701098" cy="216437"/>
          </a:xfrm>
          <a:custGeom>
            <a:avLst/>
            <a:gdLst/>
            <a:ahLst/>
            <a:cxnLst/>
            <a:rect l="l" t="t" r="r" b="b"/>
            <a:pathLst>
              <a:path w="10688955" h="193040">
                <a:moveTo>
                  <a:pt x="0" y="192430"/>
                </a:moveTo>
                <a:lnTo>
                  <a:pt x="0" y="0"/>
                </a:lnTo>
                <a:lnTo>
                  <a:pt x="10688815" y="0"/>
                </a:lnTo>
                <a:lnTo>
                  <a:pt x="10688815" y="192430"/>
                </a:lnTo>
                <a:lnTo>
                  <a:pt x="0" y="19243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Заголовок 41"/>
          <p:cNvSpPr>
            <a:spLocks noGrp="1"/>
          </p:cNvSpPr>
          <p:nvPr>
            <p:ph type="title"/>
          </p:nvPr>
        </p:nvSpPr>
        <p:spPr>
          <a:xfrm>
            <a:off x="7480302" y="154960"/>
            <a:ext cx="2819401" cy="9233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rgbClr val="134089"/>
                </a:solidFill>
              </a:rPr>
              <a:t>Чистая правда. </a:t>
            </a:r>
            <a:br>
              <a:rPr lang="ru-RU" sz="2200" b="1" dirty="0">
                <a:solidFill>
                  <a:srgbClr val="134089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Популярность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867"/>
            <a:ext cx="2444751" cy="80598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031902" y="1203785"/>
            <a:ext cx="1760402" cy="430879"/>
          </a:xfrm>
          <a:prstGeom prst="rect">
            <a:avLst/>
          </a:prstGeom>
          <a:effectLst>
            <a:outerShdw blurRad="190500" dir="5400000" algn="ctr" rotWithShape="0">
              <a:schemeClr val="bg1"/>
            </a:outerShdw>
          </a:effectLst>
        </p:spPr>
        <p:txBody>
          <a:bodyPr wrap="none" lIns="91432" tIns="45716" rIns="91432" bIns="45716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Статистика</a:t>
            </a:r>
            <a:endParaRPr lang="ru-RU" sz="2200" dirty="0">
              <a:solidFill>
                <a:srgbClr val="0068A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31902" y="1873207"/>
            <a:ext cx="5356159" cy="1966812"/>
          </a:xfrm>
          <a:prstGeom prst="rect">
            <a:avLst/>
          </a:prstGeom>
          <a:noFill/>
          <a:effectLst>
            <a:outerShdw blurRad="50800" dist="38100" dir="5400000" sx="15000" sy="15000" algn="t" rotWithShape="0">
              <a:prstClr val="black">
                <a:alpha val="97000"/>
              </a:prstClr>
            </a:outerShdw>
          </a:effectLst>
          <a:scene3d>
            <a:camera prst="orthographicFront"/>
            <a:lightRig rig="threePt" dir="t"/>
          </a:scene3d>
          <a:sp3d/>
        </p:spPr>
        <p:txBody>
          <a:bodyPr wrap="square" lIns="91432" tIns="45716" rIns="91432" bIns="45716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За три месяца существования в Сети газета набрала около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1000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просмотров только на корпоративном сайте. На сегодня это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САМЫЙ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популярный раздел сайта. </a:t>
            </a:r>
          </a:p>
          <a:p>
            <a:pPr algn="just">
              <a:lnSpc>
                <a:spcPct val="107000"/>
              </a:lnSpc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При этом мы понимаем, что статистика еще только формируется, газета ищет и воспитывает своего читателя.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7036" y="4695823"/>
            <a:ext cx="1352214" cy="430879"/>
          </a:xfrm>
          <a:prstGeom prst="rect">
            <a:avLst/>
          </a:prstGeom>
          <a:effectLst>
            <a:outerShdw blurRad="190500" dir="5400000" algn="ctr" rotWithShape="0">
              <a:schemeClr val="bg1"/>
            </a:outerShdw>
          </a:effectLst>
        </p:spPr>
        <p:txBody>
          <a:bodyPr wrap="none" lIns="91432" tIns="45716" rIns="91432" bIns="45716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Соцсети</a:t>
            </a:r>
            <a:endParaRPr lang="ru-RU" sz="2200" dirty="0">
              <a:solidFill>
                <a:srgbClr val="0068AC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83" y="4167568"/>
            <a:ext cx="3146187" cy="29455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47" y="4153990"/>
            <a:ext cx="3786412" cy="297813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34173" y="5310449"/>
            <a:ext cx="3232486" cy="1146203"/>
          </a:xfrm>
          <a:prstGeom prst="rect">
            <a:avLst/>
          </a:prstGeom>
          <a:solidFill>
            <a:schemeClr val="tx1">
              <a:alpha val="15000"/>
            </a:schemeClr>
          </a:solidFill>
          <a:effectLst>
            <a:outerShdw blurRad="50800" dist="38100" dir="5400000" sx="15000" sy="15000" algn="t" rotWithShape="0">
              <a:prstClr val="black">
                <a:alpha val="97000"/>
              </a:prstClr>
            </a:outerShdw>
          </a:effectLst>
          <a:scene3d>
            <a:camera prst="orthographicFront"/>
            <a:lightRig rig="threePt" dir="t"/>
          </a:scene3d>
          <a:sp3d/>
        </p:spPr>
        <p:txBody>
          <a:bodyPr wrap="square" lIns="91432" tIns="45716" rIns="91432" bIns="45716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номер размещается в социальных сетях, и в этом формате газета набирает популярность.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5" y="1196303"/>
            <a:ext cx="4800600" cy="276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2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 trans="71000" gridSize="6"/>
                    </a14:imgEffect>
                    <a14:imgEffect>
                      <a14:sharpenSoften amount="-1000"/>
                    </a14:imgEffect>
                    <a14:imgEffect>
                      <a14:brightnessContrast bright="-2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" y="1030630"/>
            <a:ext cx="10688955" cy="63135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201" y="26"/>
            <a:ext cx="10688955" cy="1030605"/>
          </a:xfrm>
          <a:custGeom>
            <a:avLst/>
            <a:gdLst/>
            <a:ahLst/>
            <a:cxnLst/>
            <a:rect l="l" t="t" r="r" b="b"/>
            <a:pathLst>
              <a:path w="10688955" h="1030605">
                <a:moveTo>
                  <a:pt x="0" y="1030528"/>
                </a:moveTo>
                <a:lnTo>
                  <a:pt x="10688802" y="1030528"/>
                </a:lnTo>
                <a:lnTo>
                  <a:pt x="10688802" y="0"/>
                </a:lnTo>
                <a:lnTo>
                  <a:pt x="0" y="0"/>
                </a:lnTo>
                <a:lnTo>
                  <a:pt x="0" y="1030528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189" y="7344230"/>
            <a:ext cx="10701098" cy="216437"/>
          </a:xfrm>
          <a:custGeom>
            <a:avLst/>
            <a:gdLst/>
            <a:ahLst/>
            <a:cxnLst/>
            <a:rect l="l" t="t" r="r" b="b"/>
            <a:pathLst>
              <a:path w="10688955" h="193040">
                <a:moveTo>
                  <a:pt x="0" y="192430"/>
                </a:moveTo>
                <a:lnTo>
                  <a:pt x="0" y="0"/>
                </a:lnTo>
                <a:lnTo>
                  <a:pt x="10688815" y="0"/>
                </a:lnTo>
                <a:lnTo>
                  <a:pt x="10688815" y="192430"/>
                </a:lnTo>
                <a:lnTo>
                  <a:pt x="0" y="19243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Заголовок 41"/>
          <p:cNvSpPr>
            <a:spLocks noGrp="1"/>
          </p:cNvSpPr>
          <p:nvPr>
            <p:ph type="title"/>
          </p:nvPr>
        </p:nvSpPr>
        <p:spPr>
          <a:xfrm>
            <a:off x="7480302" y="154960"/>
            <a:ext cx="2819401" cy="9233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rgbClr val="134089"/>
                </a:solidFill>
              </a:rPr>
              <a:t>Чистая правда. </a:t>
            </a:r>
            <a:br>
              <a:rPr lang="ru-RU" sz="2200" b="1" dirty="0">
                <a:solidFill>
                  <a:srgbClr val="134089"/>
                </a:solidFill>
              </a:rPr>
            </a:br>
            <a:r>
              <a:rPr lang="en-US" sz="1800" b="1" dirty="0" smtClean="0">
                <a:solidFill>
                  <a:srgbClr val="FF0000"/>
                </a:solidFill>
              </a:rPr>
              <a:t>PRO</a:t>
            </a:r>
            <a:r>
              <a:rPr lang="ru-RU" sz="1800" b="1" dirty="0" smtClean="0">
                <a:solidFill>
                  <a:srgbClr val="FF0000"/>
                </a:solidFill>
              </a:rPr>
              <a:t> будущее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867"/>
            <a:ext cx="2444751" cy="80598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79425" y="1495425"/>
            <a:ext cx="6630773" cy="430879"/>
          </a:xfrm>
          <a:prstGeom prst="rect">
            <a:avLst/>
          </a:prstGeom>
          <a:effectLst>
            <a:outerShdw blurRad="190500" dir="5400000" algn="ctr" rotWithShape="0">
              <a:schemeClr val="bg1"/>
            </a:outerShdw>
          </a:effectLst>
        </p:spPr>
        <p:txBody>
          <a:bodyPr wrap="none" lIns="91432" tIns="45716" rIns="91432" bIns="45716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Чего мы хотим и чего обязательно добьемся:</a:t>
            </a:r>
            <a:endParaRPr lang="ru-RU" sz="2200" dirty="0">
              <a:solidFill>
                <a:srgbClr val="0068A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6077" y="2191790"/>
            <a:ext cx="10363200" cy="3451706"/>
          </a:xfrm>
          <a:prstGeom prst="rect">
            <a:avLst/>
          </a:prstGeom>
          <a:solidFill>
            <a:schemeClr val="tx1">
              <a:lumMod val="75000"/>
              <a:lumOff val="25000"/>
              <a:alpha val="12000"/>
            </a:schemeClr>
          </a:solidFill>
          <a:effectLst>
            <a:outerShdw blurRad="50800" dist="38100" dir="5400000" sx="15000" sy="15000" algn="t" rotWithShape="0">
              <a:prstClr val="black">
                <a:alpha val="97000"/>
              </a:prstClr>
            </a:outerShdw>
          </a:effectLst>
          <a:scene3d>
            <a:camera prst="orthographicFront"/>
            <a:lightRig rig="threePt" dir="t"/>
          </a:scene3d>
          <a:sp3d/>
        </p:spPr>
        <p:txBody>
          <a:bodyPr wrap="square" lIns="91432" tIns="45716" rIns="91432" bIns="45716">
            <a:spAutoFit/>
          </a:bodyPr>
          <a:lstStyle/>
          <a:p>
            <a:pPr marL="285750" indent="-285750">
              <a:lnSpc>
                <a:spcPct val="107000"/>
              </a:lnSpc>
              <a:buFontTx/>
              <a:buChar char="-"/>
            </a:pPr>
            <a:r>
              <a:rPr lang="ru-RU" sz="1700" spc="9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Наша газета станет официальным </a:t>
            </a:r>
            <a:r>
              <a:rPr lang="ru-RU" sz="1700" spc="9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СМИ</a:t>
            </a:r>
            <a:r>
              <a:rPr lang="ru-RU" sz="1700" spc="9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700" spc="9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Tx/>
              <a:buChar char="-"/>
            </a:pPr>
            <a:r>
              <a:rPr lang="ru-RU" sz="1700" spc="9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будем полноценным и популярным общественно-политическим изданием, </a:t>
            </a:r>
            <a:r>
              <a:rPr lang="ru-RU" sz="1700" spc="9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конкурирующим</a:t>
            </a:r>
            <a:r>
              <a:rPr lang="ru-RU" sz="1700" spc="9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 основными СМИ региона.</a:t>
            </a:r>
          </a:p>
          <a:p>
            <a:pPr marL="285750" indent="-285750">
              <a:lnSpc>
                <a:spcPct val="107000"/>
              </a:lnSpc>
              <a:buFontTx/>
              <a:buChar char="-"/>
            </a:pPr>
            <a:r>
              <a:rPr lang="ru-RU" sz="1700" spc="9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</a:t>
            </a:r>
            <a:r>
              <a:rPr lang="ru-RU" sz="1700" spc="9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первыми</a:t>
            </a:r>
            <a:r>
              <a:rPr lang="ru-RU" sz="1700" spc="9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будем поднимать важнейшие для ЖКХ города и региона темы.</a:t>
            </a:r>
          </a:p>
          <a:p>
            <a:pPr marL="285750" indent="-285750">
              <a:lnSpc>
                <a:spcPct val="107000"/>
              </a:lnSpc>
              <a:buFontTx/>
              <a:buChar char="-"/>
            </a:pPr>
            <a:r>
              <a:rPr lang="ru-RU" sz="1700" spc="9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 будут цитировать и на нас будут ссылаться.</a:t>
            </a:r>
          </a:p>
          <a:p>
            <a:pPr marL="285750" indent="-285750">
              <a:lnSpc>
                <a:spcPct val="107000"/>
              </a:lnSpc>
              <a:buFontTx/>
              <a:buChar char="-"/>
            </a:pPr>
            <a:r>
              <a:rPr lang="ru-RU" sz="1700" spc="9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наших страницах будут </a:t>
            </a:r>
            <a:r>
              <a:rPr lang="ru-RU" sz="1700" spc="9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ведущие спикеры</a:t>
            </a:r>
            <a:r>
              <a:rPr lang="ru-RU" sz="1700" spc="9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отрасли</a:t>
            </a:r>
            <a:r>
              <a:rPr lang="ru-RU" sz="1700" spc="9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700" spc="9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Tx/>
              <a:buChar char="-"/>
            </a:pPr>
            <a:r>
              <a:rPr lang="ru-RU" sz="1700" spc="9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</a:t>
            </a:r>
            <a:r>
              <a:rPr lang="ru-RU" sz="1700" spc="9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будем инициировать, проводить и модерировать профильные совещания под нашим логотипом.</a:t>
            </a:r>
          </a:p>
          <a:p>
            <a:pPr marL="285750" indent="-285750">
              <a:lnSpc>
                <a:spcPct val="107000"/>
              </a:lnSpc>
              <a:buFontTx/>
              <a:buChar char="-"/>
            </a:pPr>
            <a:r>
              <a:rPr lang="ru-RU" sz="1700" spc="9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начнем формировать </a:t>
            </a:r>
            <a:r>
              <a:rPr lang="ru-RU" sz="1700" spc="9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повестку</a:t>
            </a:r>
            <a:r>
              <a:rPr lang="ru-RU" sz="1700" spc="9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функционирования ЖКХ Большого Сочи. </a:t>
            </a:r>
          </a:p>
          <a:p>
            <a:pPr marL="285750" indent="-285750">
              <a:lnSpc>
                <a:spcPct val="107000"/>
              </a:lnSpc>
              <a:buFontTx/>
              <a:buChar char="-"/>
            </a:pPr>
            <a:r>
              <a:rPr lang="ru-RU" sz="1700" spc="9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</a:t>
            </a:r>
            <a:r>
              <a:rPr lang="ru-RU" sz="1700" spc="9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стремимся стать важнейшим </a:t>
            </a:r>
            <a:r>
              <a:rPr lang="ru-RU" sz="1700" spc="9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единственным </a:t>
            </a:r>
            <a:r>
              <a:rPr lang="ru-RU" sz="1700" spc="9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источником</a:t>
            </a:r>
            <a:r>
              <a:rPr lang="ru-RU" sz="1700" spc="9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информации на все темы, касающиеся инженерной инфраструктуры города.</a:t>
            </a:r>
          </a:p>
          <a:p>
            <a:pPr marL="285750" indent="-285750">
              <a:lnSpc>
                <a:spcPct val="107000"/>
              </a:lnSpc>
              <a:buFontTx/>
              <a:buChar char="-"/>
            </a:pPr>
            <a:endParaRPr lang="ru-RU" sz="1700" spc="90" dirty="0" smtClean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22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2722</TotalTime>
  <Words>575</Words>
  <Application>Microsoft Office PowerPoint</Application>
  <PresentationFormat>Произвольный</PresentationFormat>
  <Paragraphs>73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Чистая правда.  Миссия </vt:lpstr>
      <vt:lpstr>Чистая правда.  Аудитория </vt:lpstr>
      <vt:lpstr>Чистая правда.  Концепция </vt:lpstr>
      <vt:lpstr>Чистая правда.  Позиция </vt:lpstr>
      <vt:lpstr>Чистая правда.  Позиция </vt:lpstr>
      <vt:lpstr>Чистая правда.  Все по делу </vt:lpstr>
      <vt:lpstr>Чистая правда.  Популярность </vt:lpstr>
      <vt:lpstr>Чистая правда.  PRO будущее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RS_preza[1]</dc:title>
  <dc:creator>Коробкина Ксения</dc:creator>
  <cp:lastModifiedBy>Шошин Антон Леонидович</cp:lastModifiedBy>
  <cp:revision>138</cp:revision>
  <dcterms:created xsi:type="dcterms:W3CDTF">2017-09-22T10:39:26Z</dcterms:created>
  <dcterms:modified xsi:type="dcterms:W3CDTF">2019-02-13T12:55:05Z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2017-09-22T00:00:00Z</vt:filetime>
  </property>
  <property fmtid="{D5CDD505-2E9C-101B-9397-08002B2CF9AE}" pid="3" name="Creator">
    <vt:lpwstr>Adobe Illustrator CS6 (Macintosh)</vt:lpwstr>
  </property>
  <property fmtid="{D5CDD505-2E9C-101B-9397-08002B2CF9AE}" pid="4" name="LastSaved">
    <vt:filetime>2017-09-22T00:00:00Z</vt:filetime>
  </property>
</Properties>
</file>